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1" r:id="rId2"/>
    <p:sldId id="257" r:id="rId3"/>
    <p:sldId id="258" r:id="rId4"/>
    <p:sldId id="259" r:id="rId5"/>
    <p:sldId id="263" r:id="rId6"/>
    <p:sldId id="264" r:id="rId7"/>
    <p:sldId id="268" r:id="rId8"/>
    <p:sldId id="270" r:id="rId9"/>
    <p:sldId id="271" r:id="rId10"/>
    <p:sldId id="272" r:id="rId11"/>
    <p:sldId id="274" r:id="rId12"/>
    <p:sldId id="277" r:id="rId13"/>
    <p:sldId id="278" r:id="rId14"/>
    <p:sldId id="279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0" r:id="rId23"/>
    <p:sldId id="26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748A6-6C4E-490C-8C20-8E1265112CBE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DBA6E-A701-4B52-AC18-FD6CDD8E0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40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DBA6E-A701-4B52-AC18-FD6CDD8E036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70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77AA-34FC-E9D2-01F0-FEDB53921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967352-E4A8-F10E-FE58-739DDF4C2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668DF-1441-9A23-8AFD-1FA3CB26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7E948-E808-D129-C0DB-84ECA1F29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DE22D-60CE-F4E1-F890-BB2E477A4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2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D836B-EE6C-19A2-7267-D5DA457A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F78FB-F73E-F18B-4606-B119A8FBB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5B6E5-B356-4241-2201-548575CAE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BE38D-C411-A814-D9EF-1C2A6BEB4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7318B-870A-01DF-4233-BDAEA1567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2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F45D13-1072-94DA-723F-41C66901E5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41F374-F912-542C-E25C-D3BC2FA1B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7F795-627A-B07B-E548-3FA3B6D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3DC88-4DC8-1A5C-F819-D2B72630E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28394-E884-21CF-BB31-1F4C2D944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A22FD-9E4B-333A-526C-86C1AF088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2B2E1-5A2A-4C17-295A-4DCF1F9A7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49E58-D584-00B6-E8F5-C926C5164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94960-12E9-CA97-64B3-EA2A9F3C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E1D73-E965-FCE2-B9B1-8ECF5BFE3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5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80A0C-70A4-729E-D0B9-1C6EA8FCB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A80AD-28B5-3CDA-3180-2B53F13A2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65E36-D19C-2AAF-0CF1-C19C95595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9E317-7D99-BECE-8F9C-558E8E3CF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BB7E7-471C-C179-D249-E81BA4F54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6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AA281-C21F-C23B-7A18-E307C5506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13A57-469F-32A0-5DA7-C4BF20768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D9D41-7115-C3E4-A9DB-E1EF891AD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E7C1E0-DE6F-B38A-6B18-278109C8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54D7F-C051-60CB-7C49-023CEC578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D8643-0E30-827D-659E-7F52CB715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6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4154C-F9C9-514A-4858-C7E9C242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8466F-FDA3-D15E-AB72-63BFA17F6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7E517-DE4F-FFD8-E6F3-93FD5F7F1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185B8E-1D61-6578-2B99-3A91E2EC66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EE88D-9235-E4AB-3C11-8C098B509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88EE8B-F361-7E86-7F4F-056AB5A40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67FD3-940A-516F-12F7-CC495592E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9A2374-25BF-43B9-D288-EE7569A22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2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8D718-10AD-D0D7-DA3F-BFD2895EE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11435F-F9C0-1C5A-0D9C-F7DFAC9B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C86919-08C1-2209-4A1A-3EBCCEF9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BEDAD-C3E2-61E4-6993-55A7C1789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560E8E-738F-74D3-EF0A-49D041EF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D46AFC-E331-F4C9-99A7-2A33BB55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2B0AA-3566-5A8A-E914-2BDD4B63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6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CFE34-E418-5EF3-ECFC-22E0E0F8F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AD2AE-D2C7-09D5-59F6-59D12F4EE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1F23D-C91A-C2DF-868A-04D49E1DD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71D14-0C6B-F916-BA88-1E62E685C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C30A0-D9E1-2998-2DA8-E2C6DD78C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0FFC42-FBCC-170A-172E-DF6865834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74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7C502-0C2A-D608-ABD3-9C041E0B2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10C453-BEB9-4EC4-D0B9-67FDEE9121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92E0F-953D-5343-0DEE-5AFD68C5A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5FD7D-8151-ADD8-473D-9ED77C34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D03EF-E56C-FCBC-17DA-022E91AA1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92A1F-0855-C221-46AB-56BAF11ED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A90F28-1B68-5FDD-10F9-1D11B1C7D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A679C-35C7-528A-698D-1FE7118DF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14E58-454A-AE21-BDCA-643222B45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AC68AA-D67D-4AEF-8D6F-297A6248F45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12C1E-B874-7309-E6A3-9A1875A2E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AAAF0-EECD-D340-20E8-7A69129D1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D96795-F3AF-4FF5-9EB4-A18B5B8AD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6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ing@mundiregina.com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&#8211;marketing@mundiregina.com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A7B07B-D7DB-5D2A-8F9A-AAC5D097B60B}"/>
              </a:ext>
            </a:extLst>
          </p:cNvPr>
          <p:cNvSpPr txBox="1"/>
          <p:nvPr/>
        </p:nvSpPr>
        <p:spPr>
          <a:xfrm>
            <a:off x="898357" y="1594477"/>
            <a:ext cx="10764253" cy="50052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St. Joseph Antimony </a:t>
            </a:r>
            <a:r>
              <a:rPr lang="en-US" sz="3200" b="1" kern="100" dirty="0">
                <a:solidFill>
                  <a:srgbClr val="FF0000"/>
                </a:solidFill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DEPOSIT</a:t>
            </a: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High-Grade, World-Class Antimony Deposit in British Columbia, Canada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Joint Venture, Option, or Sale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kern="100" dirty="0">
                <a:solidFill>
                  <a:srgbClr val="EE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Addressing </a:t>
            </a:r>
            <a:r>
              <a:rPr lang="en-US" sz="3200" b="1" u="heavy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Global Shortages in ANTIMONY for Defense, Tech, and Energy</a:t>
            </a:r>
            <a:endParaRPr lang="en-US" sz="32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Contact: </a:t>
            </a:r>
            <a:r>
              <a:rPr lang="en-US" sz="32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marketing@mundiregina.com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240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E16962-A9F6-7B2C-652C-E270CBFB762F}"/>
              </a:ext>
            </a:extLst>
          </p:cNvPr>
          <p:cNvSpPr txBox="1"/>
          <p:nvPr/>
        </p:nvSpPr>
        <p:spPr>
          <a:xfrm>
            <a:off x="1090863" y="2419158"/>
            <a:ext cx="9801726" cy="3739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Advantages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Reduces CAPEX/OPEX; near serviced town (Smithers).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u="heavy" dirty="0">
                <a:solidFill>
                  <a:srgbClr val="FF0000"/>
                </a:solidFill>
              </a:rPr>
              <a:t>Global Shortages in ANTIMONY for Defense, Tech, and Energy</a:t>
            </a:r>
            <a:endParaRPr lang="en-US" sz="2800" dirty="0">
              <a:solidFill>
                <a:srgbClr val="FF0000"/>
              </a:solidFill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BC Fast-Tracking</a:t>
            </a:r>
            <a:r>
              <a:rPr lang="en-US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Critical minerals exempt from federal assessments; streamlined permitting for essential projects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1233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656EFE0-BFB2-42C9-6CEE-2F0A06B37E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120546"/>
              </p:ext>
            </p:extLst>
          </p:nvPr>
        </p:nvGraphicFramePr>
        <p:xfrm>
          <a:off x="838200" y="1229032"/>
          <a:ext cx="10515600" cy="4630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88346650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4902750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2995229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7881189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9151441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290375478"/>
                    </a:ext>
                  </a:extLst>
                </a:gridCol>
              </a:tblGrid>
              <a:tr h="18533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Deposit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Location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Main Mineral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Grade (% Sb)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Production/Scale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Comparison to St. Joseph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1037736"/>
                  </a:ext>
                </a:extLst>
              </a:tr>
              <a:tr h="27776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St. Joseph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BC, Canada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Senarmontite, Valentinite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3-17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Early-stage, 2,000 acres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High grades; needs modern data for scale.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85860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22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A050EC-8CFB-BDE7-4814-4DBCB187A6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911337"/>
              </p:ext>
            </p:extLst>
          </p:nvPr>
        </p:nvGraphicFramePr>
        <p:xfrm>
          <a:off x="838200" y="1813034"/>
          <a:ext cx="10515600" cy="4682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79443937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3411375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836907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27189227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12693817"/>
                    </a:ext>
                  </a:extLst>
                </a:gridCol>
              </a:tblGrid>
              <a:tr h="46823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Algeria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Senarmontite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Up to 83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~3,000 tonnes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Similar rare oxides; smaller historical output.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76452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759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88BA91-8D15-4EB3-36BF-41B4F5D2E9D3}"/>
              </a:ext>
            </a:extLst>
          </p:cNvPr>
          <p:cNvSpPr txBox="1"/>
          <p:nvPr/>
        </p:nvSpPr>
        <p:spPr>
          <a:xfrm>
            <a:off x="898634" y="2597554"/>
            <a:ext cx="8241424" cy="260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St. Joseph's oxide-rich profile mirrors top deposits but offers secure, North American supply amid China's dominance (50% global production).</a:t>
            </a:r>
          </a:p>
        </p:txBody>
      </p:sp>
    </p:spTree>
    <p:extLst>
      <p:ext uri="{BB962C8B-B14F-4D97-AF65-F5344CB8AC3E}">
        <p14:creationId xmlns:p14="http://schemas.microsoft.com/office/powerpoint/2010/main" val="1505226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35AF2B-ABD2-06DE-7A19-64E2B01D5C6D}"/>
              </a:ext>
            </a:extLst>
          </p:cNvPr>
          <p:cNvSpPr txBox="1"/>
          <p:nvPr/>
        </p:nvSpPr>
        <p:spPr>
          <a:xfrm>
            <a:off x="772510" y="1806568"/>
            <a:ext cx="8367548" cy="4339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Market Demand and Strategic Importance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Urgent Global Need—Antimony Shortage Drives Value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Supply Crisis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China bans exports (Dec 2024); prices up 300% YTD.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 Vulnerability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63% imports from China; only 20-day inventory (1,100 tons vs. 22,000 tons cons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umed in 2023).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006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B99626-548F-0201-756F-849D1A222A78}"/>
              </a:ext>
            </a:extLst>
          </p:cNvPr>
          <p:cNvSpPr txBox="1"/>
          <p:nvPr/>
        </p:nvSpPr>
        <p:spPr>
          <a:xfrm>
            <a:off x="662152" y="1227019"/>
            <a:ext cx="8477906" cy="4406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Applications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ANTIMONY 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b="1" u="sng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Defense: Armor-piercing ammo, Missiles, Weapons, Radar, night vision.</a:t>
            </a:r>
            <a:endParaRPr lang="en-US" sz="24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b="1" u="sng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Tech: Semiconductors, batteries.</a:t>
            </a:r>
            <a:endParaRPr lang="en-US" sz="24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Energy: Solar efficiency, nuclear safety.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Wars &amp; Demand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Ukraine/Middle East/Africa conflicts spike usage.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North American Priority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US DoD in talks with miners; BC/Canada fast-tracking critical minerals.</a:t>
            </a:r>
          </a:p>
        </p:txBody>
      </p:sp>
    </p:spTree>
    <p:extLst>
      <p:ext uri="{BB962C8B-B14F-4D97-AF65-F5344CB8AC3E}">
        <p14:creationId xmlns:p14="http://schemas.microsoft.com/office/powerpoint/2010/main" val="4159739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DEB826-D39A-8E97-F8C0-0F8B9B50B98A}"/>
              </a:ext>
            </a:extLst>
          </p:cNvPr>
          <p:cNvSpPr txBox="1"/>
          <p:nvPr/>
        </p:nvSpPr>
        <p:spPr>
          <a:xfrm>
            <a:off x="599090" y="1013787"/>
            <a:ext cx="10042634" cy="4831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High-Reward Development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Early-Stage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No modern drilling/resource estimate → Mitigate with phased exploration.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Deposit Continuity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Untested depth/extent → Confirm via drilling/geophysics.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Permitting/Environmental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Regulatory hurdles → BC's fast-track for critical minerals; early community/Indigenous engagement.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Processing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Oxide advantages but expertise needed 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solidFill>
                  <a:srgbClr val="EE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Overall</a:t>
            </a:r>
            <a:r>
              <a:rPr lang="en-US" sz="2400" kern="100" dirty="0">
                <a:solidFill>
                  <a:srgbClr val="EE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Ideal for open-pit; low infrastructure risks in friendly jurisdiction.</a:t>
            </a:r>
            <a:endParaRPr lang="en-US" sz="24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500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7A9AD4-111F-6466-086E-1E7AEFB146C0}"/>
              </a:ext>
            </a:extLst>
          </p:cNvPr>
          <p:cNvSpPr txBox="1"/>
          <p:nvPr/>
        </p:nvSpPr>
        <p:spPr>
          <a:xfrm>
            <a:off x="677917" y="1806568"/>
            <a:ext cx="9837683" cy="2853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Path to Production and Value Creation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Drilling Program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5,000-10,000m to delineate vein and oxides.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Metallurgical Testing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Optimize recovery for high-value products.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Resource Estimate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NI 43-101 compliant to attract investors.</a:t>
            </a:r>
          </a:p>
        </p:txBody>
      </p:sp>
    </p:spTree>
    <p:extLst>
      <p:ext uri="{BB962C8B-B14F-4D97-AF65-F5344CB8AC3E}">
        <p14:creationId xmlns:p14="http://schemas.microsoft.com/office/powerpoint/2010/main" val="2199907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4B7EA2-4001-8B78-A04E-89C820F2922A}"/>
              </a:ext>
            </a:extLst>
          </p:cNvPr>
          <p:cNvSpPr txBox="1"/>
          <p:nvPr/>
        </p:nvSpPr>
        <p:spPr>
          <a:xfrm>
            <a:off x="189185" y="2072859"/>
            <a:ext cx="10373711" cy="2750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Partnerships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JV with majors ; leverage US DoD/Canada incentives.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Engagement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Baseline environmental studies; 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Timeline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Fast-track via BC policies—exempt from federal assessments.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647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D93167-F71D-13EB-2602-C8FDFE42EB7D}"/>
              </a:ext>
            </a:extLst>
          </p:cNvPr>
          <p:cNvSpPr txBox="1"/>
          <p:nvPr/>
        </p:nvSpPr>
        <p:spPr>
          <a:xfrm>
            <a:off x="551793" y="2002071"/>
            <a:ext cx="8588265" cy="324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High-grade (up to 17% Sb) in rare oxides—world-class potential.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 North American supply amid shortages and geopolitics.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Excellent infrastructure + BC fast-tracking = low-risk, fast development</a:t>
            </a:r>
            <a:r>
              <a:rPr lang="en-US" sz="24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11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37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FC7188F-FB8A-FBED-5999-5368D6605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738"/>
            <a:ext cx="65" cy="502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93E38E-78F7-5AB4-5D55-743D2B84B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27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7B46EE-1C38-F899-84FD-A23346E64198}"/>
              </a:ext>
            </a:extLst>
          </p:cNvPr>
          <p:cNvSpPr txBox="1"/>
          <p:nvPr/>
        </p:nvSpPr>
        <p:spPr>
          <a:xfrm>
            <a:off x="721895" y="1151436"/>
            <a:ext cx="1196741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Project Overview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Unlocking North America's Antimony Future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Location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East side of Mill Creek, ~2 km north of Kitwanga River and Skeena River junction; 1 hour north of Smithers, BC. Safe, mining-friendly jurisdiction.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Size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Over 2,000 acres (4.2 km N-S x 3.2 km E-W).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Commodities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High-grade antimony (Sb) with trace silver; focus on valuable oxides (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EE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senarmontite &amp;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EE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valentinite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Status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Advanced showing (MINFILE 103P 261); historical exploration since 1920s; early-stage with world-class potential.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Deposit Type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Stibnite veins and disseminations in hydrothermal system.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 SEE  BC MINFILE summary excerpt.)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58520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52F148-F52B-8B0B-0B3A-13750792671B}"/>
              </a:ext>
            </a:extLst>
          </p:cNvPr>
          <p:cNvSpPr txBox="1"/>
          <p:nvPr/>
        </p:nvSpPr>
        <p:spPr>
          <a:xfrm>
            <a:off x="3046686" y="2335688"/>
            <a:ext cx="6093372" cy="3741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Open to JV, Option, or Sale—ideal for majors seeking antimony security.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Potential to rival global leaders with modern exploration.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Lets make a deal </a:t>
            </a: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–marketing@mundiregina.com</a:t>
            </a: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560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70E0D8-5A36-1C6E-B46C-424B8C0BFE91}"/>
              </a:ext>
            </a:extLst>
          </p:cNvPr>
          <p:cNvSpPr txBox="1"/>
          <p:nvPr/>
        </p:nvSpPr>
        <p:spPr>
          <a:xfrm>
            <a:off x="1056290" y="2460192"/>
            <a:ext cx="9711558" cy="244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Website/Links: BC MINFILE (103P 261); EMPR PFD 880539/880540.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Thank you for your interest in the St. Joseph Antimony Project—a key asset for secure, domestic critical minerals.</a:t>
            </a:r>
          </a:p>
        </p:txBody>
      </p:sp>
    </p:spTree>
    <p:extLst>
      <p:ext uri="{BB962C8B-B14F-4D97-AF65-F5344CB8AC3E}">
        <p14:creationId xmlns:p14="http://schemas.microsoft.com/office/powerpoint/2010/main" val="1391789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B96F8A8-E1D1-0A45-EBF0-0663CC620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975683"/>
              </p:ext>
            </p:extLst>
          </p:nvPr>
        </p:nvGraphicFramePr>
        <p:xfrm>
          <a:off x="838200" y="788276"/>
          <a:ext cx="10515600" cy="5249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2317834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6671833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0533393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22145909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13763910"/>
                    </a:ext>
                  </a:extLst>
                </a:gridCol>
              </a:tblGrid>
              <a:tr h="52499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China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Stibnite, Senarmontite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3-10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801,000 tonnes Sb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Larger scale; St. Joseph grades rival or exceed.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70202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146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D69A23-0337-A069-A1ED-BAD6C11865D1}"/>
              </a:ext>
            </a:extLst>
          </p:cNvPr>
          <p:cNvSpPr txBox="1"/>
          <p:nvPr/>
        </p:nvSpPr>
        <p:spPr>
          <a:xfrm>
            <a:off x="1363579" y="1454791"/>
            <a:ext cx="9865895" cy="3157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Valuable Oxides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Senarmontite (</a:t>
            </a:r>
            <a:r>
              <a:rPr lang="en-US" sz="3200" b="1" kern="100" dirty="0" err="1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Sb₂O</a:t>
            </a:r>
            <a:r>
              <a:rPr lang="en-US" sz="32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₃) and </a:t>
            </a:r>
            <a:r>
              <a:rPr lang="en-US" sz="3200" b="1" kern="100" dirty="0" err="1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Valentinite</a:t>
            </a:r>
            <a:r>
              <a:rPr lang="en-US" sz="32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kern="100" dirty="0" err="1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Sb₂O</a:t>
            </a:r>
            <a:r>
              <a:rPr lang="en-US" sz="32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₃)—"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best of the best." 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High purity for efficient extraction.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Easier processing than sulfides (lower costs).</a:t>
            </a:r>
          </a:p>
          <a:p>
            <a:pPr>
              <a:buNone/>
            </a:pPr>
            <a:r>
              <a:rPr lang="en-US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X-ray confirmed; </a:t>
            </a:r>
            <a:r>
              <a:rPr lang="en-US" sz="3200" b="1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rare and economically superior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4156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89F98E-623D-0F48-6FF1-43B605FD1E13}"/>
              </a:ext>
            </a:extLst>
          </p:cNvPr>
          <p:cNvSpPr txBox="1"/>
          <p:nvPr/>
        </p:nvSpPr>
        <p:spPr>
          <a:xfrm>
            <a:off x="657725" y="854787"/>
            <a:ext cx="10395285" cy="5355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Geological Highlights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Exceptional Geology with Proven Potential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Underlain by Middle Jurassic-Upper Cretaceous Bowser Lake Group sediments.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Brecciated rock with siliceous matrix hosting stibnite veins.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Narrow, steeply dipping vein exposed over 20m; short </a:t>
            </a:r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adits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(3m) from 1920s.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Hydrothermal origin: Mineralization sourced from mantle, indicating large-scale potential (similar to global giants).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Tectonic Belt: Intermontane; Terrane: Stikine.</a:t>
            </a:r>
          </a:p>
        </p:txBody>
      </p:sp>
    </p:spTree>
    <p:extLst>
      <p:ext uri="{BB962C8B-B14F-4D97-AF65-F5344CB8AC3E}">
        <p14:creationId xmlns:p14="http://schemas.microsoft.com/office/powerpoint/2010/main" val="1694416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B0D7F7-F4E9-E89F-E9CE-12CD5F7DA0D4}"/>
              </a:ext>
            </a:extLst>
          </p:cNvPr>
          <p:cNvSpPr txBox="1"/>
          <p:nvPr/>
        </p:nvSpPr>
        <p:spPr>
          <a:xfrm>
            <a:off x="1074821" y="466316"/>
            <a:ext cx="10234863" cy="4647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High-Grade Assays and Mineralogy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World-Class Grades Confirmed by BC Government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Assays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(from BC Dept. of Mines, 1975-1978): 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 to 17.66% stibnite (~12% Sb).</a:t>
            </a:r>
            <a:endParaRPr lang="en-US" sz="28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12.9% Sb (ANTI-6, high-grade vein).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4.45% Sb in </a:t>
            </a: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senarmontite/</a:t>
            </a:r>
            <a:r>
              <a:rPr lang="en-US" sz="2800" b="1" kern="100" dirty="0" err="1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valentinite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-bearing samples (ANTI-7Y).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Many exceeding 3% Sb; far above global averages (1-5%).</a:t>
            </a:r>
          </a:p>
        </p:txBody>
      </p:sp>
    </p:spTree>
    <p:extLst>
      <p:ext uri="{BB962C8B-B14F-4D97-AF65-F5344CB8AC3E}">
        <p14:creationId xmlns:p14="http://schemas.microsoft.com/office/powerpoint/2010/main" val="1906641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38EA858-B650-3898-9084-FAF167C6A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451650"/>
              </p:ext>
            </p:extLst>
          </p:nvPr>
        </p:nvGraphicFramePr>
        <p:xfrm>
          <a:off x="838200" y="209006"/>
          <a:ext cx="10515600" cy="6035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7338295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5202170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98221653"/>
                    </a:ext>
                  </a:extLst>
                </a:gridCol>
              </a:tblGrid>
              <a:tr h="16041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Sample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Sb (%)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Description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02484143"/>
                  </a:ext>
                </a:extLst>
              </a:tr>
              <a:tr h="1107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ANTI-6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12.9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High-grade vein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40942961"/>
                  </a:ext>
                </a:extLst>
              </a:tr>
              <a:tr h="1107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ANTI-7R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12.9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Vein breccia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27888971"/>
                  </a:ext>
                </a:extLst>
              </a:tr>
              <a:tr h="1107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ANTI-7Y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4.45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highlight>
                            <a:srgbClr val="FFFF00"/>
                          </a:highlight>
                        </a:rPr>
                        <a:t>Senarmontite/Valentinite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41867624"/>
                  </a:ext>
                </a:extLst>
              </a:tr>
              <a:tr h="1107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ANTI-1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1.07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Vein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1566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295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AC7533-52E4-9E5C-4AEB-38955E03119C}"/>
              </a:ext>
            </a:extLst>
          </p:cNvPr>
          <p:cNvSpPr txBox="1"/>
          <p:nvPr/>
        </p:nvSpPr>
        <p:spPr>
          <a:xfrm>
            <a:off x="497305" y="1753751"/>
            <a:ext cx="11245516" cy="34513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Historical Exploration and Data Credibility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Solid Foundation from Decades of Work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Discovery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1920s by loggers; initial </a:t>
            </a:r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adits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on exposed vein.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1966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75 soil samples by L.J. Manning &amp; Associates.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1970s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Trenching, assays, and X-ray identification by BC Ministry of Mines.</a:t>
            </a:r>
          </a:p>
        </p:txBody>
      </p:sp>
    </p:spTree>
    <p:extLst>
      <p:ext uri="{BB962C8B-B14F-4D97-AF65-F5344CB8AC3E}">
        <p14:creationId xmlns:p14="http://schemas.microsoft.com/office/powerpoint/2010/main" val="340964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749369-D94D-E187-CF0A-E534EC94D131}"/>
              </a:ext>
            </a:extLst>
          </p:cNvPr>
          <p:cNvSpPr txBox="1"/>
          <p:nvPr/>
        </p:nvSpPr>
        <p:spPr>
          <a:xfrm>
            <a:off x="3048000" y="2332371"/>
            <a:ext cx="6096000" cy="4131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Government-lab assays (up to 1990); documented in BC MINFILE and </a:t>
            </a:r>
            <a:r>
              <a:rPr lang="en-US" sz="3200" b="1" kern="100" dirty="0" err="1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MapPlace</a:t>
            </a:r>
            <a:r>
              <a:rPr lang="en-US" sz="32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 database.</a:t>
            </a:r>
            <a:endParaRPr lang="en-US" sz="32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Full Control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Entire antimony block held by stakeholders—no fragmentation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762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C28CCE-4E86-BFCF-D016-7D31DD984A9A}"/>
              </a:ext>
            </a:extLst>
          </p:cNvPr>
          <p:cNvSpPr txBox="1"/>
          <p:nvPr/>
        </p:nvSpPr>
        <p:spPr>
          <a:xfrm>
            <a:off x="737937" y="2332371"/>
            <a:ext cx="9962147" cy="2152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Government-lab assays (up to 1990); documented in BC MINFILE and </a:t>
            </a:r>
            <a:r>
              <a:rPr lang="en-US" sz="2800" b="1" kern="100" dirty="0" err="1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MapPlace</a:t>
            </a:r>
            <a:r>
              <a:rPr lang="en-US" sz="28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 database.</a:t>
            </a:r>
            <a:endParaRPr lang="en-US" sz="2800" kern="100" dirty="0">
              <a:solidFill>
                <a:srgbClr val="EE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Full Control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Entire antimony block held by stakeholders—no fragmentation.</a:t>
            </a:r>
          </a:p>
        </p:txBody>
      </p:sp>
    </p:spTree>
    <p:extLst>
      <p:ext uri="{BB962C8B-B14F-4D97-AF65-F5344CB8AC3E}">
        <p14:creationId xmlns:p14="http://schemas.microsoft.com/office/powerpoint/2010/main" val="3483366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2E39D4-F46A-2616-90E6-BEAA6A36E8A3}"/>
              </a:ext>
            </a:extLst>
          </p:cNvPr>
          <p:cNvSpPr txBox="1"/>
          <p:nvPr/>
        </p:nvSpPr>
        <p:spPr>
          <a:xfrm>
            <a:off x="753979" y="1400964"/>
            <a:ext cx="10427368" cy="3557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Superior Infrastructure and Logistics—</a:t>
            </a:r>
            <a:r>
              <a:rPr lang="en-US" sz="2400" b="1" kern="100" dirty="0" err="1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approx</a:t>
            </a:r>
            <a:r>
              <a:rPr lang="en-US" sz="2400" b="1" kern="100" dirty="0">
                <a:solidFill>
                  <a:srgbClr val="EE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200 K EAST of Major Port , Prince Rupert</a:t>
            </a:r>
            <a:r>
              <a:rPr lang="en-US" sz="2400" b="1" kern="100" dirty="0">
                <a:solidFill>
                  <a:srgbClr val="EE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Low-Cost Access in a Strategic Location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Road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3 km from major highway; logging roads on-site.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Rail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3 km to railway for ore transport.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Power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3 km to hydroelectric (Phase 3 hydro).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Shipping from 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Prince Rupert port.</a:t>
            </a:r>
          </a:p>
        </p:txBody>
      </p:sp>
    </p:spTree>
    <p:extLst>
      <p:ext uri="{BB962C8B-B14F-4D97-AF65-F5344CB8AC3E}">
        <p14:creationId xmlns:p14="http://schemas.microsoft.com/office/powerpoint/2010/main" val="663611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1020</Words>
  <Application>Microsoft Office PowerPoint</Application>
  <PresentationFormat>Widescreen</PresentationFormat>
  <Paragraphs>121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Aptos</vt:lpstr>
      <vt:lpstr>Aptos Display</vt:lpstr>
      <vt:lpstr>Arial</vt:lpstr>
      <vt:lpstr>Courier New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MUNDIREGINA RESOURCES</dc:creator>
  <cp:lastModifiedBy>MUNDIREGINA RESOURCES</cp:lastModifiedBy>
  <cp:revision>1</cp:revision>
  <dcterms:created xsi:type="dcterms:W3CDTF">2025-08-19T23:37:53Z</dcterms:created>
  <dcterms:modified xsi:type="dcterms:W3CDTF">2025-08-25T16:57:31Z</dcterms:modified>
</cp:coreProperties>
</file>